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8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media/image19.wmf" ContentType="image/x-wmf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/>
  <p:notesSz cx="6858000" cy="9144000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">
    <p:bg>
      <p:bgPr>
        <a:gradFill rotWithShape="0">
          <a:gsLst>
            <a:gs pos="0">
              <a:srgbClr val="ccecff"/>
            </a:gs>
            <a:gs pos="100000">
              <a:srgbClr val="ffffff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текста заглавия щёлкните мышью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pPr marL="343080" indent="-34308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Для правки структуры щёлкните мышью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Второй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Третий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Четвёртый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Пятый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Шестой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Седьмой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indent="0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p>
            <a:pPr indent="0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Autofit/>
          </a:bodyPr>
          <a:lstStyle>
            <a:lvl1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marL="216000" indent="0" algn="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DF007A42-0AAC-44B0-BAF8-15A46CF0EDEC}" type="slidenum">
              <a:rPr lang="ru-RU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&lt;номер&gt;</a:t>
            </a:fld>
            <a:endParaRPr lang="ru-RU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лавие1"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Для правки текста заглавия щёлкните мышью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t">
            <a:normAutofit/>
          </a:bodyPr>
          <a:p>
            <a:pPr marL="343080" indent="-34308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Для правки структуры щёлкните мышью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743040" lvl="1" indent="-28584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Второй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Третий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Четвёртый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Пятый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Шестой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Седьмой уровень структуры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456840" y="6356520"/>
            <a:ext cx="213372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rPr>
              <a:t>&lt;дата/время&gt;</a:t>
            </a:r>
            <a:endParaRPr lang="ru-RU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84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p>
            <a:pPr indent="0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6552720" y="6356520"/>
            <a:ext cx="2133720" cy="365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6800" bIns="468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6804E25-AE9B-4AE4-AF0D-D2C02477AF0E}" type="slidenum">
              <a:rPr lang="ru-RU" sz="1200" b="0" u="none" strike="noStrike">
                <a:solidFill>
                  <a:srgbClr val="898989"/>
                </a:solidFill>
                <a:effectLst/>
                <a:uFillTx/>
                <a:latin typeface="Calibri"/>
              </a:rPr>
              <a:t>&lt;номер&gt;</a:t>
            </a:fld>
            <a:endParaRPr lang="ru-RU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" Target="slide3.xml"/><Relationship Id="rId2" Type="http://schemas.openxmlformats.org/officeDocument/2006/relationships/slide" Target="slide4.xml"/><Relationship Id="rId3" Type="http://schemas.openxmlformats.org/officeDocument/2006/relationships/slide" Target="slide5.xml"/><Relationship Id="rId4" Type="http://schemas.openxmlformats.org/officeDocument/2006/relationships/slide" Target="slide6.xml"/><Relationship Id="rId5" Type="http://schemas.openxmlformats.org/officeDocument/2006/relationships/slide" Target="slide7.xml"/><Relationship Id="rId6" Type="http://schemas.openxmlformats.org/officeDocument/2006/relationships/slide" Target="slide8.xml"/><Relationship Id="rId7" Type="http://schemas.openxmlformats.org/officeDocument/2006/relationships/slide" Target="slide9.xml"/><Relationship Id="rId8" Type="http://schemas.openxmlformats.org/officeDocument/2006/relationships/slide" Target="slide10.xml"/><Relationship Id="rId9" Type="http://schemas.openxmlformats.org/officeDocument/2006/relationships/slide" Target="slide11.xml"/><Relationship Id="rId10" Type="http://schemas.openxmlformats.org/officeDocument/2006/relationships/slide" Target="slide12.xml"/><Relationship Id="rId11" Type="http://schemas.openxmlformats.org/officeDocument/2006/relationships/slide" Target="slide13.xml"/><Relationship Id="rId12" Type="http://schemas.openxmlformats.org/officeDocument/2006/relationships/slide" Target="slide14.xml"/><Relationship Id="rId13" Type="http://schemas.openxmlformats.org/officeDocument/2006/relationships/slide" Target="slide15.xml"/><Relationship Id="rId14" Type="http://schemas.openxmlformats.org/officeDocument/2006/relationships/slide" Target="slide16.xml"/><Relationship Id="rId15" Type="http://schemas.openxmlformats.org/officeDocument/2006/relationships/slide" Target="slide17.xml"/><Relationship Id="rId16" Type="http://schemas.openxmlformats.org/officeDocument/2006/relationships/slide" Target="slide18.xml"/><Relationship Id="rId17" Type="http://schemas.openxmlformats.org/officeDocument/2006/relationships/slide" Target="slide19.xml"/><Relationship Id="rId18" Type="http://schemas.openxmlformats.org/officeDocument/2006/relationships/slide" Target="slide20.xml"/><Relationship Id="rId19" Type="http://schemas.openxmlformats.org/officeDocument/2006/relationships/slide" Target="slide21.xml"/><Relationship Id="rId20" Type="http://schemas.openxmlformats.org/officeDocument/2006/relationships/slide" Target="slide22.xml"/><Relationship Id="rId21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" Target="slide2.xml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4360" y="1989000"/>
            <a:ext cx="7772400" cy="147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6000" b="1" u="none" strike="noStrike">
                <a:solidFill>
                  <a:srgbClr val="7030a0"/>
                </a:solidFill>
                <a:effectLst/>
                <a:uFillTx/>
                <a:latin typeface="Arial"/>
              </a:rPr>
              <a:t>Дорога открытий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13" name="Рисунок 2"/>
          <p:cNvPicPr/>
          <p:nvPr/>
        </p:nvPicPr>
        <p:blipFill>
          <a:blip r:embed="rId2"/>
          <a:stretch/>
        </p:blipFill>
        <p:spPr>
          <a:xfrm>
            <a:off x="3489480" y="3645000"/>
            <a:ext cx="2160360" cy="2154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" name="TextBox 2"/>
          <p:cNvSpPr/>
          <p:nvPr/>
        </p:nvSpPr>
        <p:spPr>
          <a:xfrm>
            <a:off x="0" y="458640"/>
            <a:ext cx="9144000" cy="91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XI городская интеллектуально-познавательная химическая игра «Флогистон» 2025 г</a:t>
            </a: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1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Составитель:</a:t>
            </a: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 Королева Ольга Владимировна, </a:t>
            </a: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Times New Roman"/>
              </a:rPr>
              <a:t>учитель химии </a:t>
            </a:r>
            <a:r>
              <a:rPr lang="ru-RU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Calibri"/>
              </a:rPr>
              <a:t>МБОУ СШ № 86 имени М.Ф. Стригина</a:t>
            </a: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250560" y="1387080"/>
            <a:ext cx="8893080" cy="1536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В честь какого металла названа Аргентина?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6" name="Рисунок 1"/>
          <p:cNvPicPr/>
          <p:nvPr/>
        </p:nvPicPr>
        <p:blipFill>
          <a:blip r:embed="rId1"/>
          <a:stretch/>
        </p:blipFill>
        <p:spPr>
          <a:xfrm>
            <a:off x="5364000" y="2924280"/>
            <a:ext cx="2613240" cy="2017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7" name="Рисунок 2"/>
          <p:cNvPicPr/>
          <p:nvPr/>
        </p:nvPicPr>
        <p:blipFill>
          <a:blip r:embed="rId2"/>
          <a:stretch/>
        </p:blipFill>
        <p:spPr>
          <a:xfrm>
            <a:off x="684360" y="2560680"/>
            <a:ext cx="2519280" cy="24303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" name="Прямоугольник 7"/>
          <p:cNvSpPr/>
          <p:nvPr/>
        </p:nvSpPr>
        <p:spPr>
          <a:xfrm>
            <a:off x="2195640" y="4818240"/>
            <a:ext cx="4752720" cy="161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       </a:t>
            </a:r>
            <a:r>
              <a:rPr lang="ru-RU" sz="6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Серебро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283" dur="indefinite" restart="never" nodeType="tmRoot">
          <p:childTnLst>
            <p:seq>
              <p:cTn id="284" dur="indefinite" nodeType="mainSeq">
                <p:childTnLst>
                  <p:par>
                    <p:cTn id="285" fill="hold" nodeType="clickEffect">
                      <p:stCondLst>
                        <p:cond delay="indefinite"/>
                      </p:stCondLst>
                      <p:childTnLst>
                        <p:par>
                          <p:cTn id="28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87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9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 nodeType="clickEffect">
                      <p:stCondLst>
                        <p:cond delay="indefinite"/>
                      </p:stCondLst>
                      <p:childTnLst>
                        <p:par>
                          <p:cTn id="29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Effect">
                      <p:stCondLst>
                        <p:cond delay="indefinite"/>
                      </p:stCondLst>
                      <p:childTnLst>
                        <p:par>
                          <p:cTn id="30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0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 nodeType="clickEffect">
                      <p:stCondLst>
                        <p:cond delay="indefinite"/>
                      </p:stCondLst>
                      <p:childTnLst>
                        <p:par>
                          <p:cTn id="30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08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1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23640" y="88920"/>
            <a:ext cx="8204040" cy="1006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br>
              <a:rPr sz="31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93560" y="1989000"/>
            <a:ext cx="8229600" cy="1511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2060"/>
                </a:solidFill>
                <a:effectLst/>
                <a:uFillTx/>
                <a:latin typeface="Calibri"/>
              </a:rPr>
              <a:t>Самый тугоплавкий металл, используется при производстве нити накаливания в лампочках.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1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2" name="Рисунок 1"/>
          <p:cNvPicPr/>
          <p:nvPr/>
        </p:nvPicPr>
        <p:blipFill>
          <a:blip r:embed="rId1"/>
          <a:stretch/>
        </p:blipFill>
        <p:spPr>
          <a:xfrm>
            <a:off x="468360" y="3468600"/>
            <a:ext cx="3525840" cy="3151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Прямоугольник 6"/>
          <p:cNvSpPr/>
          <p:nvPr/>
        </p:nvSpPr>
        <p:spPr>
          <a:xfrm>
            <a:off x="4235400" y="4145040"/>
            <a:ext cx="4751280" cy="161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       </a:t>
            </a:r>
            <a:r>
              <a:rPr lang="ru-RU" sz="6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Вольфрам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311" dur="indefinite" restart="never" nodeType="tmRoot">
          <p:childTnLst>
            <p:seq>
              <p:cTn id="312" dur="indefinite" nodeType="mainSeq">
                <p:childTnLst>
                  <p:par>
                    <p:cTn id="313" fill="hold" nodeType="clickEffect">
                      <p:stCondLst>
                        <p:cond delay="indefinite"/>
                      </p:stCondLst>
                      <p:childTnLst>
                        <p:par>
                          <p:cTn id="3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1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19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0" fill="hold" nodeType="clickEffect">
                      <p:stCondLst>
                        <p:cond delay="indefinite"/>
                      </p:stCondLst>
                      <p:childTnLst>
                        <p:par>
                          <p:cTn id="32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2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 nodeType="clickEffect">
                      <p:stCondLst>
                        <p:cond delay="indefinite"/>
                      </p:stCondLst>
                      <p:childTnLst>
                        <p:par>
                          <p:cTn id="3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29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31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8040" y="2599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10920" y="1483920"/>
            <a:ext cx="8226360" cy="162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Назовите: самый легкий металл и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самый тяжелый металл.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6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67" name="Рисунок 3"/>
          <p:cNvPicPr/>
          <p:nvPr/>
        </p:nvPicPr>
        <p:blipFill>
          <a:blip r:embed="rId1"/>
          <a:stretch/>
        </p:blipFill>
        <p:spPr>
          <a:xfrm>
            <a:off x="1258920" y="2968560"/>
            <a:ext cx="6224400" cy="2448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" name="Рисунок 4"/>
          <p:cNvPicPr/>
          <p:nvPr/>
        </p:nvPicPr>
        <p:blipFill>
          <a:blip r:embed="rId2"/>
          <a:stretch/>
        </p:blipFill>
        <p:spPr>
          <a:xfrm>
            <a:off x="5219640" y="2997360"/>
            <a:ext cx="5942160" cy="2279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" name="Рисунок 6"/>
          <p:cNvPicPr/>
          <p:nvPr/>
        </p:nvPicPr>
        <p:blipFill>
          <a:blip r:embed="rId3"/>
          <a:stretch/>
        </p:blipFill>
        <p:spPr>
          <a:xfrm>
            <a:off x="619200" y="5267160"/>
            <a:ext cx="7572240" cy="10195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32" dur="indefinite" restart="never" nodeType="tmRoot">
          <p:childTnLst>
            <p:seq>
              <p:cTn id="333" dur="indefinite" nodeType="mainSeq">
                <p:childTnLst>
                  <p:par>
                    <p:cTn id="334" fill="hold" nodeType="clickEffect">
                      <p:stCondLst>
                        <p:cond delay="indefinite"/>
                      </p:stCondLst>
                      <p:childTnLst>
                        <p:par>
                          <p:cTn id="33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3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4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 nodeType="clickEffect">
                      <p:stCondLst>
                        <p:cond delay="indefinite"/>
                      </p:stCondLst>
                      <p:childTnLst>
                        <p:par>
                          <p:cTn id="34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4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5" dur="500" fill="hold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6" dur="500" fill="hold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47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 nodeType="clickEffect">
                      <p:stCondLst>
                        <p:cond delay="indefinite"/>
                      </p:stCondLst>
                      <p:childTnLst>
                        <p:par>
                          <p:cTn id="34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50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 nodeType="clickEffect">
                      <p:stCondLst>
                        <p:cond delay="indefinite"/>
                      </p:stCondLst>
                      <p:childTnLst>
                        <p:par>
                          <p:cTn id="35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57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 nodeType="clickEffect">
                      <p:stCondLst>
                        <p:cond delay="indefinite"/>
                      </p:stCondLst>
                      <p:childTnLst>
                        <p:par>
                          <p:cTn id="36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64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6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250920" y="33624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</a:t>
            </a:r>
            <a:br>
              <a:rPr sz="2800"/>
            </a:b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5: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325080" y="1267920"/>
            <a:ext cx="8542440" cy="2621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Назовите газ, которым при его получении отравлялись сами же исследователи, а  в его атмосфере горит вода.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2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3" name="Рисунок 1"/>
          <p:cNvPicPr/>
          <p:nvPr/>
        </p:nvPicPr>
        <p:blipFill>
          <a:blip r:embed="rId1"/>
          <a:stretch/>
        </p:blipFill>
        <p:spPr>
          <a:xfrm>
            <a:off x="2771640" y="3789360"/>
            <a:ext cx="4152960" cy="1660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" name="TextBox 5"/>
          <p:cNvSpPr/>
          <p:nvPr/>
        </p:nvSpPr>
        <p:spPr>
          <a:xfrm>
            <a:off x="2124000" y="5508720"/>
            <a:ext cx="4800600" cy="100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6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ФТОР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367" dur="indefinite" restart="never" nodeType="tmRoot">
          <p:childTnLst>
            <p:seq>
              <p:cTn id="368" dur="indefinite" nodeType="mainSeq">
                <p:childTnLst>
                  <p:par>
                    <p:cTn id="369" fill="hold" nodeType="clickEffect">
                      <p:stCondLst>
                        <p:cond delay="indefinite"/>
                      </p:stCondLst>
                      <p:childTnLst>
                        <p:par>
                          <p:cTn id="37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7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3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4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75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 nodeType="clickEffect">
                      <p:stCondLst>
                        <p:cond delay="indefinite"/>
                      </p:stCondLst>
                      <p:childTnLst>
                        <p:par>
                          <p:cTn id="37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7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 nodeType="clickEffect">
                      <p:stCondLst>
                        <p:cond delay="indefinite"/>
                      </p:stCondLst>
                      <p:childTnLst>
                        <p:par>
                          <p:cTn id="38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85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8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23720" y="100080"/>
            <a:ext cx="8226720" cy="666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10: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3600" y="549360"/>
            <a:ext cx="8226360" cy="4248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Это простое вещество известно с древних времен. Его порошок используется не только для обезвреживания ртути, но и в медицине, а также считается символом нечистой силы. Назовите это вещество.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AutoShape 5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8" name="Рисунок 4"/>
          <p:cNvPicPr/>
          <p:nvPr/>
        </p:nvPicPr>
        <p:blipFill>
          <a:blip r:embed="rId1"/>
          <a:stretch/>
        </p:blipFill>
        <p:spPr>
          <a:xfrm>
            <a:off x="900000" y="4923000"/>
            <a:ext cx="2651400" cy="176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9" name="Rectangle 7"/>
          <p:cNvSpPr/>
          <p:nvPr/>
        </p:nvSpPr>
        <p:spPr>
          <a:xfrm>
            <a:off x="3995640" y="5064120"/>
            <a:ext cx="9144000" cy="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-46440" bIns="-46440" anchor="ctr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0" name="Picture 6"/>
          <p:cNvPicPr/>
          <p:nvPr/>
        </p:nvPicPr>
        <p:blipFill>
          <a:blip r:embed="rId2"/>
          <a:stretch/>
        </p:blipFill>
        <p:spPr>
          <a:xfrm>
            <a:off x="3995640" y="5064120"/>
            <a:ext cx="4803840" cy="162720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88" dur="indefinite" restart="never" nodeType="tmRoot">
          <p:childTnLst>
            <p:seq>
              <p:cTn id="389" dur="indefinite" nodeType="mainSeq">
                <p:childTnLst>
                  <p:par>
                    <p:cTn id="390" fill="hold" nodeType="clickEffect">
                      <p:stCondLst>
                        <p:cond delay="indefinite"/>
                      </p:stCondLst>
                      <p:childTnLst>
                        <p:par>
                          <p:cTn id="39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9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 nodeType="clickEffect">
                      <p:stCondLst>
                        <p:cond delay="indefinite"/>
                      </p:stCondLst>
                      <p:childTnLst>
                        <p:par>
                          <p:cTn id="39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8" fill="hold" nodeType="clickEffect">
                      <p:stCondLst>
                        <p:cond delay="indefinite"/>
                      </p:stCondLst>
                      <p:childTnLst>
                        <p:par>
                          <p:cTn id="39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0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endCondLst>
                                    <p:cond evt="begin"/>
                                  </p:end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0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3" presetID="21" presetClass="entr" fill="hold" nodeType="with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0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92200" y="115920"/>
            <a:ext cx="8245440" cy="1125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10: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448920" y="1211040"/>
            <a:ext cx="8226360" cy="2158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marL="343080" indent="-343080" algn="just">
              <a:spcBef>
                <a:spcPts val="9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 </a:t>
            </a:r>
            <a:r>
              <a:rPr lang="ru-RU" sz="36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Одно из простых веществ, образованных этим элементом, имеет чесночный запах. Назовите элемент.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3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4" name="Рисунок 1"/>
          <p:cNvPicPr/>
          <p:nvPr/>
        </p:nvPicPr>
        <p:blipFill>
          <a:blip r:embed="rId1"/>
          <a:stretch/>
        </p:blipFill>
        <p:spPr>
          <a:xfrm>
            <a:off x="608040" y="3716280"/>
            <a:ext cx="3924360" cy="2600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5" name="TextBox 8"/>
          <p:cNvSpPr/>
          <p:nvPr/>
        </p:nvSpPr>
        <p:spPr>
          <a:xfrm>
            <a:off x="4197240" y="4508640"/>
            <a:ext cx="4802400" cy="100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6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ФОСФОР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406" dur="indefinite" restart="never" nodeType="tmRoot">
          <p:childTnLst>
            <p:seq>
              <p:cTn id="407" dur="indefinite" nodeType="mainSeq">
                <p:childTnLst>
                  <p:par>
                    <p:cTn id="408" fill="hold" nodeType="clickEffect">
                      <p:stCondLst>
                        <p:cond delay="indefinite"/>
                      </p:stCondLst>
                      <p:childTnLst>
                        <p:par>
                          <p:cTn id="40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10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2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3" dur="5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1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 nodeType="clickEffect">
                      <p:stCondLst>
                        <p:cond delay="indefinite"/>
                      </p:stCondLst>
                      <p:childTnLst>
                        <p:par>
                          <p:cTn id="4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17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 nodeType="clickEffect">
                      <p:stCondLst>
                        <p:cond delay="indefinite"/>
                      </p:stCondLst>
                      <p:childTnLst>
                        <p:par>
                          <p:cTn id="42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24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26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48920" y="259920"/>
            <a:ext cx="822636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</a:t>
            </a:r>
            <a:br>
              <a:rPr sz="2800"/>
            </a:b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15:</a:t>
            </a:r>
            <a:br>
              <a:rPr sz="3600"/>
            </a:b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6840" y="980640"/>
            <a:ext cx="8435880" cy="3816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lnSpcReduction="9999"/>
          </a:bodyPr>
          <a:p>
            <a:pPr indent="0" algn="just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Выберите схему промышленного получения водорода и расставьте коэффициенты: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buClr>
                <a:srgbClr val="00206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А) 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Zn</a:t>
            </a: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 + 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HCl</a:t>
            </a: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 →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H</a:t>
            </a:r>
            <a:r>
              <a:rPr lang="ru-RU" sz="4000" b="1" u="none" strike="noStrike" baseline="-25000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2 </a:t>
            </a: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+ 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ZnCl</a:t>
            </a:r>
            <a:r>
              <a:rPr lang="ru-RU" sz="4000" b="1" u="none" strike="noStrike" baseline="-25000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2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buClr>
                <a:srgbClr val="00206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Б) 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CH</a:t>
            </a:r>
            <a:r>
              <a:rPr lang="en-US" sz="4000" b="1" u="none" strike="noStrike" baseline="-25000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4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 + O</a:t>
            </a:r>
            <a:r>
              <a:rPr lang="en-US" sz="4000" b="1" u="none" strike="noStrike" baseline="-25000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2 </a:t>
            </a:r>
            <a:r>
              <a:rPr lang="en-US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→CO + H</a:t>
            </a:r>
            <a:r>
              <a:rPr lang="en-US" sz="4000" b="1" u="none" strike="noStrike" baseline="-25000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2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AutoShape 5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9" name="Рисунок 2"/>
          <p:cNvPicPr/>
          <p:nvPr/>
        </p:nvPicPr>
        <p:blipFill>
          <a:blip r:embed="rId1"/>
          <a:stretch/>
        </p:blipFill>
        <p:spPr>
          <a:xfrm>
            <a:off x="439560" y="4815000"/>
            <a:ext cx="2737080" cy="18208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0" name="Прямоугольник 3"/>
          <p:cNvSpPr/>
          <p:nvPr/>
        </p:nvSpPr>
        <p:spPr>
          <a:xfrm>
            <a:off x="3059280" y="5216400"/>
            <a:ext cx="5940360" cy="828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6000"/>
              </a:lnSpc>
              <a:spcBef>
                <a:spcPts val="964"/>
              </a:spcBef>
              <a:spcAft>
                <a:spcPts val="799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2</a:t>
            </a:r>
            <a:r>
              <a:rPr lang="en-US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CH</a:t>
            </a:r>
            <a:r>
              <a:rPr lang="en-US" sz="4000" b="1" u="none" strike="noStrike" baseline="-25000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4</a:t>
            </a:r>
            <a:r>
              <a:rPr lang="en-US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 + O</a:t>
            </a:r>
            <a:r>
              <a:rPr lang="en-US" sz="4000" b="1" u="none" strike="noStrike" baseline="-25000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2 </a:t>
            </a:r>
            <a:r>
              <a:rPr lang="en-US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→</a:t>
            </a:r>
            <a:r>
              <a:rPr lang="ru-RU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2</a:t>
            </a:r>
            <a:r>
              <a:rPr lang="en-US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CO + </a:t>
            </a:r>
            <a:r>
              <a:rPr lang="ru-RU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4</a:t>
            </a:r>
            <a:r>
              <a:rPr lang="en-US" sz="4000" b="1" u="none" strike="noStrike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H</a:t>
            </a:r>
            <a:r>
              <a:rPr lang="en-US" sz="4000" b="1" u="none" strike="noStrike" baseline="-25000">
                <a:solidFill>
                  <a:srgbClr val="ff0000"/>
                </a:solidFill>
                <a:effectLst/>
                <a:uFillTx/>
                <a:latin typeface="Times New Roman"/>
                <a:ea typeface="Calibri"/>
              </a:rPr>
              <a:t>2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427" dur="indefinite" restart="never" nodeType="tmRoot">
          <p:childTnLst>
            <p:seq>
              <p:cTn id="428" dur="indefinite" nodeType="mainSeq">
                <p:childTnLst>
                  <p:par>
                    <p:cTn id="429" fill="hold" nodeType="clickEffect">
                      <p:stCondLst>
                        <p:cond delay="indefinite"/>
                      </p:stCondLst>
                      <p:childTnLst>
                        <p:par>
                          <p:cTn id="43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3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3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4" dur="5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35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 nodeType="clickEffect">
                      <p:stCondLst>
                        <p:cond delay="indefinite"/>
                      </p:stCondLst>
                      <p:childTnLst>
                        <p:par>
                          <p:cTn id="43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3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0" dur="500" fill="hold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1" dur="500" fill="hold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42" dur="500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 nodeType="clickEffect">
                      <p:stCondLst>
                        <p:cond delay="indefinite"/>
                      </p:stCondLst>
                      <p:childTnLst>
                        <p:par>
                          <p:cTn id="44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4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7" dur="500" fill="hold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8" dur="500" fill="hold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49" dur="500"/>
                                        <p:tgtEl>
                                          <p:spTgt spid="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 nodeType="clickEffect">
                      <p:stCondLst>
                        <p:cond delay="indefinite"/>
                      </p:stCondLst>
                      <p:childTnLst>
                        <p:par>
                          <p:cTn id="45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5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5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 nodeType="clickEffect">
                      <p:stCondLst>
                        <p:cond delay="indefinite"/>
                      </p:stCondLst>
                      <p:childTnLst>
                        <p:par>
                          <p:cTn id="45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59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6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250560" y="350640"/>
            <a:ext cx="8893080" cy="556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800" b="1" u="none" strike="noStrike">
                <a:solidFill>
                  <a:srgbClr val="4f6228"/>
                </a:solidFill>
                <a:effectLst/>
                <a:uFillTx/>
                <a:latin typeface="Arial"/>
              </a:rPr>
              <a:t>Неметаллы  15:</a:t>
            </a:r>
            <a:endParaRPr lang="ru-RU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0" y="907560"/>
            <a:ext cx="9144000" cy="2737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7000"/>
              </a:lnSpc>
              <a:spcBef>
                <a:spcPts val="1001"/>
              </a:spcBef>
              <a:spcAft>
                <a:spcPts val="799"/>
              </a:spcAft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В состав некоторого состава бронзы входит 30% олова и 40% меди. Рассчитайте массу олова и меди в 0,5 кг бронзы.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3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4" name="Рисунок 1"/>
          <p:cNvPicPr/>
          <p:nvPr/>
        </p:nvPicPr>
        <p:blipFill>
          <a:blip r:embed="rId1"/>
          <a:stretch/>
        </p:blipFill>
        <p:spPr>
          <a:xfrm>
            <a:off x="325440" y="3560760"/>
            <a:ext cx="4371840" cy="3048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5" name="Рисунок 4"/>
          <p:cNvPicPr/>
          <p:nvPr/>
        </p:nvPicPr>
        <p:blipFill>
          <a:blip r:embed="rId2"/>
          <a:stretch/>
        </p:blipFill>
        <p:spPr>
          <a:xfrm>
            <a:off x="5064120" y="3789360"/>
            <a:ext cx="3581280" cy="243828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462" dur="indefinite" restart="never" nodeType="tmRoot">
          <p:childTnLst>
            <p:seq>
              <p:cTn id="463" dur="indefinite" nodeType="mainSeq">
                <p:childTnLst>
                  <p:par>
                    <p:cTn id="464" fill="hold" nodeType="clickEffect">
                      <p:stCondLst>
                        <p:cond delay="indefinite"/>
                      </p:stCondLst>
                      <p:childTnLst>
                        <p:par>
                          <p:cTn id="46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66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8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9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70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 nodeType="clickEffect">
                      <p:stCondLst>
                        <p:cond delay="indefinite"/>
                      </p:stCondLst>
                      <p:childTnLst>
                        <p:par>
                          <p:cTn id="47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7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8" fill="hold" nodeType="clickEffect">
                      <p:stCondLst>
                        <p:cond delay="indefinite"/>
                      </p:stCondLst>
                      <p:childTnLst>
                        <p:par>
                          <p:cTn id="47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8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482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23720" y="33300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</a:t>
            </a:r>
            <a:br>
              <a:rPr sz="3600"/>
            </a:b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 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2520" y="1390680"/>
            <a:ext cx="8229600" cy="2311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Какой химический элемент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в этом ряду лишний?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it-IT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Na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Si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Al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Fe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Mg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Co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Be</a:t>
            </a:r>
            <a:r>
              <a:rPr lang="ru-RU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,</a:t>
            </a:r>
            <a:r>
              <a:rPr lang="en-US" sz="40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Ca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98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9" name="Рисунок 1"/>
          <p:cNvPicPr/>
          <p:nvPr/>
        </p:nvPicPr>
        <p:blipFill>
          <a:blip r:embed="rId1"/>
          <a:stretch/>
        </p:blipFill>
        <p:spPr>
          <a:xfrm>
            <a:off x="1042920" y="3789360"/>
            <a:ext cx="2781360" cy="2421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0" name="Рисунок 3"/>
          <p:cNvPicPr/>
          <p:nvPr/>
        </p:nvPicPr>
        <p:blipFill>
          <a:blip r:embed="rId2"/>
          <a:stretch/>
        </p:blipFill>
        <p:spPr>
          <a:xfrm>
            <a:off x="4716360" y="4451400"/>
            <a:ext cx="5942160" cy="176364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483" dur="indefinite" restart="never" nodeType="tmRoot">
          <p:childTnLst>
            <p:seq>
              <p:cTn id="484" dur="indefinite" nodeType="mainSeq">
                <p:childTnLst>
                  <p:par>
                    <p:cTn id="485" fill="hold" nodeType="clickEffect">
                      <p:stCondLst>
                        <p:cond delay="indefinite"/>
                      </p:stCondLst>
                      <p:childTnLst>
                        <p:par>
                          <p:cTn id="48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8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9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0" dur="500" fill="hold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91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2" fill="hold" nodeType="clickEffect">
                      <p:stCondLst>
                        <p:cond delay="indefinite"/>
                      </p:stCondLst>
                      <p:childTnLst>
                        <p:par>
                          <p:cTn id="49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94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6" dur="500" fill="hold"/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7" dur="500" fill="hold"/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98" dur="500"/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9" fill="hold" nodeType="clickEffect">
                      <p:stCondLst>
                        <p:cond delay="indefinite"/>
                      </p:stCondLst>
                      <p:childTnLst>
                        <p:par>
                          <p:cTn id="50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0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3" dur="500" fill="hold"/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4" dur="500" fill="hold"/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05" dur="500"/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6" fill="hold" nodeType="clickEffect">
                      <p:stCondLst>
                        <p:cond delay="indefinite"/>
                      </p:stCondLst>
                      <p:childTnLst>
                        <p:par>
                          <p:cTn id="50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0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 nodeType="clickEffect">
                      <p:stCondLst>
                        <p:cond delay="indefinite"/>
                      </p:stCondLst>
                      <p:childTnLst>
                        <p:par>
                          <p:cTn id="5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15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1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600" cy="706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981000"/>
            <a:ext cx="8229600" cy="2981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Название какого химического элемента здесь зашифровано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Al</a:t>
            </a: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,</a:t>
            </a: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  Au</a:t>
            </a: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,</a:t>
            </a: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  Sn</a:t>
            </a:r>
            <a:r>
              <a:rPr lang="ru-RU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,</a:t>
            </a:r>
            <a:r>
              <a:rPr lang="en-US" sz="4400" b="1" u="none" strike="noStrike">
                <a:solidFill>
                  <a:srgbClr val="002060"/>
                </a:solidFill>
                <a:effectLst/>
                <a:uFillTx/>
                <a:latin typeface="Arial"/>
              </a:rPr>
              <a:t>  Th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4" name="Picture 7" descr="https://avatars.mds.yandex.net/i?id=e79e7edcefbd48a4dd1220865b065c9b5684299f7d1fe7ba-12649183-images-thumbs&amp;n=13"/>
          <p:cNvPicPr/>
          <p:nvPr/>
        </p:nvPicPr>
        <p:blipFill>
          <a:blip r:embed="rId1"/>
          <a:stretch/>
        </p:blipFill>
        <p:spPr>
          <a:xfrm>
            <a:off x="900000" y="4149720"/>
            <a:ext cx="2756160" cy="190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5" name="WordArt 7"/>
          <p:cNvSpPr/>
          <p:nvPr/>
        </p:nvSpPr>
        <p:spPr>
          <a:xfrm>
            <a:off x="2916360" y="4414680"/>
            <a:ext cx="6740280" cy="1368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Азот – по первым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буквам названий 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элементов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518" dur="indefinite" restart="never" nodeType="tmRoot">
          <p:childTnLst>
            <p:seq>
              <p:cTn id="519" dur="indefinite" nodeType="mainSeq">
                <p:childTnLst>
                  <p:par>
                    <p:cTn id="520" fill="hold" nodeType="clickEffect">
                      <p:stCondLst>
                        <p:cond delay="indefinite"/>
                      </p:stCondLst>
                      <p:childTnLst>
                        <p:par>
                          <p:cTn id="52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22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4" fill="hold" nodeType="clickEffect">
                      <p:stCondLst>
                        <p:cond delay="indefinite"/>
                      </p:stCondLst>
                      <p:childTnLst>
                        <p:par>
                          <p:cTn id="52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26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8" fill="hold" nodeType="clickEffect">
                      <p:stCondLst>
                        <p:cond delay="indefinite"/>
                      </p:stCondLst>
                      <p:childTnLst>
                        <p:par>
                          <p:cTn id="52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30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 nodeType="clickEffect">
                      <p:stCondLst>
                        <p:cond delay="indefinite"/>
                      </p:stCondLst>
                      <p:childTnLst>
                        <p:par>
                          <p:cTn id="53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37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39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"/>
          <p:cNvGraphicFramePr/>
          <p:nvPr/>
        </p:nvGraphicFramePr>
        <p:xfrm>
          <a:off x="0" y="476280"/>
          <a:ext cx="9144000" cy="5981760"/>
        </p:xfrm>
        <a:graphic>
          <a:graphicData uri="http://schemas.openxmlformats.org/drawingml/2006/table">
            <a:tbl>
              <a:tblPr/>
              <a:tblGrid>
                <a:gridCol w="2556000"/>
                <a:gridCol w="1253880"/>
                <a:gridCol w="1371600"/>
                <a:gridCol w="1295640"/>
                <a:gridCol w="1369800"/>
                <a:gridCol w="1297080"/>
              </a:tblGrid>
              <a:tr h="15048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604a7b"/>
                          </a:solidFill>
                          <a:effectLst/>
                          <a:uFillTx/>
                          <a:latin typeface="Arial"/>
                        </a:rPr>
                        <a:t>Загадки о химических элементах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2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3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4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5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1368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55052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e46c0a"/>
                          </a:solidFill>
                          <a:effectLst/>
                          <a:uFillTx/>
                          <a:latin typeface="Arial"/>
                        </a:rPr>
                        <a:t>Металлы 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6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7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8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9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0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4652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4f6228"/>
                          </a:solidFill>
                          <a:effectLst/>
                          <a:uFillTx/>
                          <a:latin typeface="Arial"/>
                        </a:rPr>
                        <a:t>Неметаллы 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1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2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3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4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5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576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1461600">
                <a:tc>
                  <a:txBody>
                    <a:bodyPr lIns="90000" rIns="90000" anchor="t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1" u="none" strike="noStrike">
                          <a:solidFill>
                            <a:srgbClr val="984807"/>
                          </a:solidFill>
                          <a:effectLst/>
                          <a:uFillTx/>
                          <a:latin typeface="Arial"/>
                        </a:rPr>
                        <a:t>Подумай – отгадай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t" marL="90000" marR="90000" marT="45720" marB="45720">
                    <a:lnL w="1368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6" action="ppaction://hlinksldjump"/>
                        </a:rPr>
                        <a:t>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7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8" action="ppaction://hlinksldjump"/>
                        </a:rPr>
                        <a:t>10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19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576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700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lang="ru-RU" sz="2800" b="0" u="sng" strike="noStrike">
                          <a:solidFill>
                            <a:srgbClr val="0000ff"/>
                          </a:solidFill>
                          <a:effectLst/>
                          <a:uFillTx/>
                          <a:latin typeface="Arial"/>
                          <a:hlinkClick r:id="rId20" action="ppaction://hlinksldjump"/>
                        </a:rPr>
                        <a:t>15</a:t>
                      </a:r>
                      <a:endParaRPr lang="ru-RU" sz="2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 anchor="ctr" marL="90000" marR="90000" marT="46800" marB="46800">
                    <a:lnL w="5760">
                      <a:solidFill>
                        <a:srgbClr val="000000"/>
                      </a:solidFill>
                      <a:prstDash val="solid"/>
                    </a:lnL>
                    <a:lnR w="13680">
                      <a:solidFill>
                        <a:srgbClr val="000000"/>
                      </a:solidFill>
                      <a:prstDash val="solid"/>
                    </a:lnR>
                    <a:lnT w="5760">
                      <a:solidFill>
                        <a:srgbClr val="000000"/>
                      </a:solidFill>
                      <a:prstDash val="solid"/>
                    </a:lnT>
                    <a:lnB w="1368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71240" y="290160"/>
            <a:ext cx="8065800" cy="6174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</a:t>
            </a: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250920" y="923400"/>
            <a:ext cx="8424720" cy="3297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just">
              <a:spcBef>
                <a:spcPts val="9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 </a:t>
            </a:r>
            <a:r>
              <a:rPr lang="ru-RU" sz="36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Calibri"/>
              </a:rPr>
              <a:t>Впервые газ хлор был получен в 1774 году ученым, который описывал вкус веществ, фамилия этого ученого содержит 3 одинаковые  буквы. Назовите фамилию этого ученого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9" name="Рисунок 1"/>
          <p:cNvPicPr/>
          <p:nvPr/>
        </p:nvPicPr>
        <p:blipFill>
          <a:blip r:embed="rId1"/>
          <a:stretch/>
        </p:blipFill>
        <p:spPr>
          <a:xfrm>
            <a:off x="900000" y="4095720"/>
            <a:ext cx="1667160" cy="2554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0" name="WordArt 7"/>
          <p:cNvSpPr/>
          <p:nvPr/>
        </p:nvSpPr>
        <p:spPr>
          <a:xfrm>
            <a:off x="4503600" y="4751280"/>
            <a:ext cx="2882880" cy="136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54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Карл Шееле </a:t>
            </a:r>
            <a:endParaRPr lang="ru-RU" sz="5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540" dur="indefinite" restart="never" nodeType="tmRoot">
          <p:childTnLst>
            <p:seq>
              <p:cTn id="541" dur="indefinite" nodeType="mainSeq">
                <p:childTnLst>
                  <p:par>
                    <p:cTn id="542" fill="hold" nodeType="clickEffect">
                      <p:stCondLst>
                        <p:cond delay="indefinite"/>
                      </p:stCondLst>
                      <p:childTnLst>
                        <p:par>
                          <p:cTn id="54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44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6" dur="5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7" dur="500" fill="hold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48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9" fill="hold" nodeType="clickEffect">
                      <p:stCondLst>
                        <p:cond delay="indefinite"/>
                      </p:stCondLst>
                      <p:childTnLst>
                        <p:par>
                          <p:cTn id="55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5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6" fill="hold" nodeType="clickEffect">
                      <p:stCondLst>
                        <p:cond delay="indefinite"/>
                      </p:stCondLst>
                      <p:childTnLst>
                        <p:par>
                          <p:cTn id="55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58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60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71240" y="352440"/>
            <a:ext cx="8204040" cy="412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 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0" y="764640"/>
            <a:ext cx="9144000" cy="3816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just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4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В 1827 г. выдающийся немецкий химик Фридрих Велер получил неизвестный металл, выделив  его из химического соединения ( квасцов) в виде серого порошка, приобретавшего при растирании металлический блеск. Попытки получить металл в виде слитка или крупных зерен долго оставались безрезультатными. Лишь в  1845 г. они увенчались успехом. Велер получил новый металл в виде зерен величиной с булавочную головку. Внешне он был похож на серебро,  но, в отличие от него, был необычайно легок. Какой металл открыл Велер?</a:t>
            </a:r>
            <a:endParaRPr lang="ru-RU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AutoShape 5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4" name="Рисунок 1"/>
          <p:cNvPicPr/>
          <p:nvPr/>
        </p:nvPicPr>
        <p:blipFill>
          <a:blip r:embed="rId1"/>
          <a:stretch/>
        </p:blipFill>
        <p:spPr>
          <a:xfrm>
            <a:off x="471600" y="4595760"/>
            <a:ext cx="1780920" cy="2000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5" name="WordArt 7"/>
          <p:cNvSpPr/>
          <p:nvPr/>
        </p:nvSpPr>
        <p:spPr>
          <a:xfrm>
            <a:off x="4140360" y="4992840"/>
            <a:ext cx="3525840" cy="93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800" b="0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Алюминий </a:t>
            </a:r>
            <a:endParaRPr lang="ru-RU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561" dur="indefinite" restart="never" nodeType="tmRoot">
          <p:childTnLst>
            <p:seq>
              <p:cTn id="562" dur="indefinite" nodeType="mainSeq">
                <p:childTnLst>
                  <p:par>
                    <p:cTn id="563" fill="hold" nodeType="clickEffect">
                      <p:stCondLst>
                        <p:cond delay="indefinite"/>
                      </p:stCondLst>
                      <p:childTnLst>
                        <p:par>
                          <p:cTn id="56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6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8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69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0" fill="hold" nodeType="clickEffect">
                      <p:stCondLst>
                        <p:cond delay="indefinite"/>
                      </p:stCondLst>
                      <p:childTnLst>
                        <p:par>
                          <p:cTn id="57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72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 nodeType="clickEffect">
                      <p:stCondLst>
                        <p:cond delay="indefinite"/>
                      </p:stCondLst>
                      <p:childTnLst>
                        <p:par>
                          <p:cTn id="57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79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581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63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663300"/>
                </a:solidFill>
                <a:effectLst/>
                <a:uFillTx/>
                <a:latin typeface="Arial"/>
              </a:rPr>
              <a:t>Подумай – отгадай15: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8400" y="915840"/>
            <a:ext cx="9144000" cy="337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indent="0" algn="just">
              <a:lnSpc>
                <a:spcPct val="100000"/>
              </a:lnSpc>
              <a:spcBef>
                <a:spcPts val="6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2400" b="1" u="none" strike="noStrike">
                <a:solidFill>
                  <a:srgbClr val="002060"/>
                </a:solidFill>
                <a:effectLst/>
                <a:uFillTx/>
                <a:latin typeface="Times New Roman"/>
                <a:ea typeface="Times New Roman"/>
              </a:rPr>
              <a:t>Этот металл был открыт в Колумбии в 16 в. испанскими завоевателями, добывающими золото из россыпей. Иногда золото попадалось в соединении с серыми крупицами неизвестного металла, отделить которые не удавалось по причине его высокой тугоплавкости, и такое золото считалось гнилым. Неизвестный металл был очень похож на серебро. В целях сохранения престижа испанских монет, был издан приказ уничтожать весь собранный неизвестный металл, и в течение 43 лет чиновники при свидетелях сбрасывали его в воды глубоких рек. О каком металле идёт речь?</a:t>
            </a:r>
            <a:endParaRPr lang="ru-RU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9" name="Рисунок 1"/>
          <p:cNvPicPr/>
          <p:nvPr/>
        </p:nvPicPr>
        <p:blipFill>
          <a:blip r:embed="rId1"/>
          <a:stretch/>
        </p:blipFill>
        <p:spPr>
          <a:xfrm>
            <a:off x="6443640" y="4292640"/>
            <a:ext cx="2079720" cy="2465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0" name="WordArt 5"/>
          <p:cNvSpPr/>
          <p:nvPr/>
        </p:nvSpPr>
        <p:spPr>
          <a:xfrm>
            <a:off x="1116000" y="5300640"/>
            <a:ext cx="3297240" cy="93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8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Платина</a:t>
            </a:r>
            <a:endParaRPr lang="ru-RU" sz="4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transition spd="slow">
    <p:wheel/>
  </p:transition>
  <p:timing>
    <p:tnLst>
      <p:par>
        <p:cTn id="582" dur="indefinite" restart="never" nodeType="tmRoot">
          <p:childTnLst>
            <p:seq>
              <p:cTn id="583" dur="indefinite" nodeType="mainSeq">
                <p:childTnLst>
                  <p:par>
                    <p:cTn id="584" fill="hold" nodeType="clickEffect">
                      <p:stCondLst>
                        <p:cond delay="indefinite"/>
                      </p:stCondLst>
                      <p:childTnLst>
                        <p:par>
                          <p:cTn id="58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86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8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9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90" dur="500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1" fill="hold" nodeType="clickEffect">
                      <p:stCondLst>
                        <p:cond delay="indefinite"/>
                      </p:stCondLst>
                      <p:childTnLst>
                        <p:par>
                          <p:cTn id="59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9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8" fill="hold" nodeType="clickEffect">
                      <p:stCondLst>
                        <p:cond delay="indefinite"/>
                      </p:stCondLst>
                      <p:childTnLst>
                        <p:par>
                          <p:cTn id="59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0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602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8640" y="25524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</a:t>
            </a:r>
            <a:br>
              <a:rPr sz="3600"/>
            </a:br>
            <a:r>
              <a:rPr lang="ru-RU" sz="3600" b="1" u="sng" strike="noStrike">
                <a:solidFill>
                  <a:srgbClr val="3333cc"/>
                </a:solidFill>
                <a:effectLst/>
                <a:uFillTx/>
                <a:latin typeface="Arial"/>
              </a:rPr>
              <a:t>5</a:t>
            </a: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725040" y="1179000"/>
            <a:ext cx="8226360" cy="4497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Лёгок и пластичен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Блестящий тот металл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Из вас, конечно, каждый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Его уже узнал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" name="AutoShape 5">
            <a:hlinkClick r:id="rId1" action="ppaction://hlinksldjump"/>
          </p:cNvPr>
          <p:cNvSpPr/>
          <p:nvPr/>
        </p:nvSpPr>
        <p:spPr>
          <a:xfrm>
            <a:off x="882000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" name="Рисунок 1"/>
          <p:cNvPicPr/>
          <p:nvPr/>
        </p:nvPicPr>
        <p:blipFill>
          <a:blip r:embed="rId2"/>
          <a:stretch/>
        </p:blipFill>
        <p:spPr>
          <a:xfrm>
            <a:off x="179280" y="4502160"/>
            <a:ext cx="2448000" cy="1631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" name="Рисунок 2"/>
          <p:cNvPicPr/>
          <p:nvPr/>
        </p:nvPicPr>
        <p:blipFill>
          <a:blip r:embed="rId3"/>
          <a:stretch/>
        </p:blipFill>
        <p:spPr>
          <a:xfrm>
            <a:off x="3832200" y="4619520"/>
            <a:ext cx="3889440" cy="12859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fill="hold" nodeType="with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fill="hold" nodeType="with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fill="hold" nodeType="with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Effect">
                      <p:stCondLst>
                        <p:cond delay="indefinite"/>
                      </p:stCondLst>
                      <p:childTnLst>
                        <p:par>
                          <p:cTn id="2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Effect">
                      <p:stCondLst>
                        <p:cond delay="indefinite"/>
                      </p:stCondLst>
                      <p:childTnLst>
                        <p:par>
                          <p:cTn id="3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46040" y="33300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 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-360" y="2103120"/>
            <a:ext cx="8713800" cy="4754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Порезав палец, тотчас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Мы к полке подойдём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И баночку с раствором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Коричневым возьмём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AutoShape 5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" name="Рисунок 1"/>
          <p:cNvPicPr/>
          <p:nvPr/>
        </p:nvPicPr>
        <p:blipFill>
          <a:blip r:embed="rId2"/>
          <a:stretch/>
        </p:blipFill>
        <p:spPr>
          <a:xfrm>
            <a:off x="6237360" y="4870440"/>
            <a:ext cx="2476440" cy="1654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" name="Рисунок 2"/>
          <p:cNvPicPr/>
          <p:nvPr/>
        </p:nvPicPr>
        <p:blipFill>
          <a:blip r:embed="rId3"/>
          <a:stretch/>
        </p:blipFill>
        <p:spPr>
          <a:xfrm>
            <a:off x="1506600" y="5445000"/>
            <a:ext cx="3054240" cy="7495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 nodeType="clickEffect">
                      <p:stCondLst>
                        <p:cond delay="indefinite"/>
                      </p:stCondLst>
                      <p:childTnLst>
                        <p:par>
                          <p:cTn id="4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Effect">
                      <p:stCondLst>
                        <p:cond delay="indefinite"/>
                      </p:stCondLst>
                      <p:childTnLst>
                        <p:par>
                          <p:cTn id="4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Effect">
                      <p:stCondLst>
                        <p:cond delay="indefinite"/>
                      </p:stCondLst>
                      <p:childTnLst>
                        <p:par>
                          <p:cTn id="5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Effect">
                      <p:stCondLst>
                        <p:cond delay="indefinite"/>
                      </p:stCondLst>
                      <p:childTnLst>
                        <p:par>
                          <p:cTn id="6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6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Effect">
                      <p:stCondLst>
                        <p:cond delay="indefinite"/>
                      </p:stCondLst>
                      <p:childTnLst>
                        <p:par>
                          <p:cTn id="6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Effect">
                      <p:stCondLst>
                        <p:cond delay="indefinite"/>
                      </p:stCondLst>
                      <p:childTnLst>
                        <p:par>
                          <p:cTn id="7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7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68000" y="0"/>
            <a:ext cx="8226360" cy="1068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10: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233280" y="955800"/>
            <a:ext cx="8785440" cy="4827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Металл блестящий тот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Известен с давних пор.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С времён далёких самых 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К нему прикован взор.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Монеты и сервизы,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Подносы, зеркала, 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Готовили для знати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2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Умельцы - мастера</a:t>
            </a: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799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3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" name="Рисунок 1"/>
          <p:cNvPicPr/>
          <p:nvPr/>
        </p:nvPicPr>
        <p:blipFill>
          <a:blip r:embed="rId2"/>
          <a:stretch/>
        </p:blipFill>
        <p:spPr>
          <a:xfrm>
            <a:off x="239760" y="3395520"/>
            <a:ext cx="2284200" cy="17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" name="Рисунок 1"/>
          <p:cNvPicPr/>
          <p:nvPr/>
        </p:nvPicPr>
        <p:blipFill>
          <a:blip r:embed="rId3"/>
          <a:stretch/>
        </p:blipFill>
        <p:spPr>
          <a:xfrm>
            <a:off x="755640" y="5700600"/>
            <a:ext cx="6626160" cy="106704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79" dur="indefinite" restart="never" nodeType="tmRoot">
          <p:childTnLst>
            <p:seq>
              <p:cTn id="80" dur="indefinite" nodeType="mainSeq">
                <p:childTnLst>
                  <p:par>
                    <p:cTn id="81" fill="hold" nodeType="clickEffect">
                      <p:stCondLst>
                        <p:cond delay="indefinite"/>
                      </p:stCondLst>
                      <p:childTnLst>
                        <p:par>
                          <p:cTn id="8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8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Effect">
                      <p:stCondLst>
                        <p:cond delay="indefinite"/>
                      </p:stCondLst>
                      <p:childTnLst>
                        <p:par>
                          <p:cTn id="8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9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Effect">
                      <p:stCondLst>
                        <p:cond delay="indefinite"/>
                      </p:stCondLst>
                      <p:childTnLst>
                        <p:par>
                          <p:cTn id="9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0" dur="500" fill="hold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01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Effect">
                      <p:stCondLst>
                        <p:cond delay="indefinite"/>
                      </p:stCondLst>
                      <p:childTnLst>
                        <p:par>
                          <p:cTn id="10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6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7" dur="500" fill="hold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08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Effect">
                      <p:stCondLst>
                        <p:cond delay="indefinite"/>
                      </p:stCondLst>
                      <p:childTnLst>
                        <p:par>
                          <p:cTn id="11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3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4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15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Effect">
                      <p:stCondLst>
                        <p:cond delay="indefinite"/>
                      </p:stCondLst>
                      <p:childTnLst>
                        <p:par>
                          <p:cTn id="11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0" dur="5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5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22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Effect">
                      <p:stCondLst>
                        <p:cond delay="indefinite"/>
                      </p:stCondLst>
                      <p:childTnLst>
                        <p:par>
                          <p:cTn id="12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7" dur="500" fill="hold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29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Effect">
                      <p:stCondLst>
                        <p:cond delay="indefinite"/>
                      </p:stCondLst>
                      <p:childTnLst>
                        <p:par>
                          <p:cTn id="13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4" dur="500" fill="hold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36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Effect">
                      <p:stCondLst>
                        <p:cond delay="indefinite"/>
                      </p:stCondLst>
                      <p:childTnLst>
                        <p:par>
                          <p:cTn id="13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Effect">
                      <p:stCondLst>
                        <p:cond delay="indefinite"/>
                      </p:stCondLst>
                      <p:childTnLst>
                        <p:par>
                          <p:cTn id="14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46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4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5400" y="43920"/>
            <a:ext cx="822636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15840" y="1753920"/>
            <a:ext cx="8964720" cy="5111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  В аппарате Киппа быстро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 Можно газ тот получить.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Надо только и всего-то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Кислотою цинк облить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4" name="Рисунок 1"/>
          <p:cNvPicPr/>
          <p:nvPr/>
        </p:nvPicPr>
        <p:blipFill>
          <a:blip r:embed="rId2"/>
          <a:stretch/>
        </p:blipFill>
        <p:spPr>
          <a:xfrm>
            <a:off x="7451640" y="4473720"/>
            <a:ext cx="1548000" cy="1547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5" name="Рисунок 1"/>
          <p:cNvPicPr/>
          <p:nvPr/>
        </p:nvPicPr>
        <p:blipFill>
          <a:blip r:embed="rId3"/>
          <a:stretch/>
        </p:blipFill>
        <p:spPr>
          <a:xfrm>
            <a:off x="1476360" y="5014800"/>
            <a:ext cx="5334120" cy="103500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 nodeType="clickEffect">
                      <p:stCondLst>
                        <p:cond delay="indefinite"/>
                      </p:stCondLst>
                      <p:childTnLst>
                        <p:par>
                          <p:cTn id="15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3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5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Effect">
                      <p:stCondLst>
                        <p:cond delay="indefinite"/>
                      </p:stCondLst>
                      <p:childTnLst>
                        <p:par>
                          <p:cTn id="15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2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3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Effect">
                      <p:stCondLst>
                        <p:cond delay="indefinite"/>
                      </p:stCondLst>
                      <p:childTnLst>
                        <p:par>
                          <p:cTn id="16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9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0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71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Effect">
                      <p:stCondLst>
                        <p:cond delay="indefinite"/>
                      </p:stCondLst>
                      <p:childTnLst>
                        <p:par>
                          <p:cTn id="17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6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7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78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Effect">
                      <p:stCondLst>
                        <p:cond delay="indefinite"/>
                      </p:stCondLst>
                      <p:childTnLst>
                        <p:par>
                          <p:cTn id="18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 nodeType="clickEffect">
                      <p:stCondLst>
                        <p:cond delay="indefinite"/>
                      </p:stCondLst>
                      <p:childTnLst>
                        <p:par>
                          <p:cTn id="18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88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19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5400" y="43920"/>
            <a:ext cx="822636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Загадки о химических элементах </a:t>
            </a:r>
            <a:br>
              <a:rPr sz="3600"/>
            </a:br>
            <a:r>
              <a:rPr lang="ru-RU" sz="3600" b="1" u="none" strike="noStrike">
                <a:solidFill>
                  <a:srgbClr val="3333cc"/>
                </a:solidFill>
                <a:effectLst/>
                <a:uFillTx/>
                <a:latin typeface="Arial"/>
              </a:rPr>
              <a:t>15: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47640" y="1722600"/>
            <a:ext cx="8964720" cy="5114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Белым пламенем ярчайшим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 кислороде он горит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Дэви – химиком известным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>
              <a:spcBef>
                <a:spcPts val="1100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400" b="1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В прошлом веке был открыт</a:t>
            </a:r>
            <a:endParaRPr lang="ru-RU" sz="4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9" name="Рисунок 1"/>
          <p:cNvPicPr/>
          <p:nvPr/>
        </p:nvPicPr>
        <p:blipFill>
          <a:blip r:embed="rId2"/>
          <a:stretch/>
        </p:blipFill>
        <p:spPr>
          <a:xfrm>
            <a:off x="900000" y="546120"/>
            <a:ext cx="1924200" cy="1282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" name="Рисунок 1"/>
          <p:cNvPicPr/>
          <p:nvPr/>
        </p:nvPicPr>
        <p:blipFill>
          <a:blip r:embed="rId3"/>
          <a:stretch/>
        </p:blipFill>
        <p:spPr>
          <a:xfrm>
            <a:off x="990720" y="5084640"/>
            <a:ext cx="7156440" cy="103032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191" dur="indefinite" restart="never" nodeType="tmRoot">
          <p:childTnLst>
            <p:seq>
              <p:cTn id="192" dur="indefinite" nodeType="mainSeq">
                <p:childTnLst>
                  <p:par>
                    <p:cTn id="193" fill="hold" nodeType="clickEffect">
                      <p:stCondLst>
                        <p:cond delay="indefinite"/>
                      </p:stCondLst>
                      <p:childTnLst>
                        <p:par>
                          <p:cTn id="19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5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9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Effect">
                      <p:stCondLst>
                        <p:cond delay="indefinite"/>
                      </p:stCondLst>
                      <p:childTnLst>
                        <p:par>
                          <p:cTn id="201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4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5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0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Effect">
                      <p:stCondLst>
                        <p:cond delay="indefinite"/>
                      </p:stCondLst>
                      <p:childTnLst>
                        <p:par>
                          <p:cTn id="20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09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1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2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13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Effect">
                      <p:stCondLst>
                        <p:cond delay="indefinite"/>
                      </p:stCondLst>
                      <p:childTnLst>
                        <p:par>
                          <p:cTn id="21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16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8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9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20" dur="500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 nodeType="clickEffect">
                      <p:stCondLst>
                        <p:cond delay="indefinite"/>
                      </p:stCondLst>
                      <p:childTnLst>
                        <p:par>
                          <p:cTn id="22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23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Effect">
                      <p:stCondLst>
                        <p:cond delay="indefinite"/>
                      </p:stCondLst>
                      <p:childTnLst>
                        <p:par>
                          <p:cTn id="22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3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46040" y="4759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5:</a:t>
            </a: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/>
          </p:nvPr>
        </p:nvSpPr>
        <p:spPr>
          <a:xfrm>
            <a:off x="446040" y="1628640"/>
            <a:ext cx="8229600" cy="3649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254061"/>
                </a:solidFill>
                <a:effectLst/>
                <a:uFillTx/>
                <a:latin typeface="Times New Roman"/>
                <a:ea typeface="Calibri"/>
              </a:rPr>
              <a:t>Какой металл вызывает лихорадку? 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AutoShape 4">
            <a:hlinkClick r:id="rId1" action="ppaction://hlinksldjump"/>
          </p:cNvPr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44" name="Рисунок 4"/>
          <p:cNvPicPr/>
          <p:nvPr/>
        </p:nvPicPr>
        <p:blipFill>
          <a:blip r:embed="rId2"/>
          <a:stretch/>
        </p:blipFill>
        <p:spPr>
          <a:xfrm>
            <a:off x="3059280" y="3095640"/>
            <a:ext cx="3598560" cy="2181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" name="WordArt 5"/>
          <p:cNvSpPr txBox="1"/>
          <p:nvPr/>
        </p:nvSpPr>
        <p:spPr>
          <a:xfrm>
            <a:off x="1116000" y="5373720"/>
            <a:ext cx="7128000" cy="998640"/>
          </a:xfrm>
          <a:prstGeom prst="rect">
            <a:avLst/>
          </a:prstGeom>
        </p:spPr>
        <p:txBody>
          <a:bodyPr wrap="none" lIns="90000" rIns="90000" tIns="46800" bIns="46800" anchor="t" anchorCtr="1">
            <a:prstTxWarp prst="textPlain">
              <a:avLst>
                <a:gd name="adj" fmla="val 50000"/>
              </a:avLst>
            </a:prstTxWarp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" b="0" i="1" u="none" spc="3" strike="noStrike">
                <a:ln w="0">
                  <a:noFill/>
                </a:ln>
                <a:solidFill>
                  <a:srgbClr val="ff0000"/>
                </a:solidFill>
                <a:effectLst>
                  <a:outerShdw dist="17819" dir="2700000" rotWithShape="0">
                    <a:srgbClr val="c0c0c0">
                      <a:alpha val="80000"/>
                    </a:srgbClr>
                  </a:outerShdw>
                </a:effectLst>
                <a:uFillTx/>
                <a:latin typeface="Comic Sans MS"/>
              </a:rPr>
              <a:t>золото</a:t>
            </a:r>
            <a:endParaRPr lang="ru-RU" sz="400" b="0" i="1" u="none" spc="3" strike="noStrike">
              <a:ln w="0">
                <a:noFill/>
              </a:ln>
              <a:solidFill>
                <a:srgbClr val="ff0000"/>
              </a:solidFill>
              <a:effectLst>
                <a:outerShdw dist="17819" dir="2700000" rotWithShape="0">
                  <a:srgbClr val="c0c0c0">
                    <a:alpha val="80000"/>
                  </a:srgbClr>
                </a:outerShdw>
              </a:effectLst>
              <a:uFillTx/>
              <a:latin typeface="Comic Sans MS"/>
              <a:ea typeface="Comic Sans MS"/>
            </a:endParaRPr>
          </a:p>
        </p:txBody>
      </p:sp>
    </p:spTree>
  </p:cSld>
  <p:transition spd="slow">
    <p:wheel/>
  </p:transition>
  <p:timing>
    <p:tnLst>
      <p:par>
        <p:cTn id="233" dur="indefinite" restart="never" nodeType="tmRoot">
          <p:childTnLst>
            <p:seq>
              <p:cTn id="234" dur="indefinite" nodeType="mainSeq">
                <p:childTnLst>
                  <p:par>
                    <p:cTn id="235" fill="hold" nodeType="clickEffect">
                      <p:stCondLst>
                        <p:cond delay="indefinite"/>
                      </p:stCondLst>
                      <p:childTnLst>
                        <p:par>
                          <p:cTn id="23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37" presetID="5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1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Effect">
                      <p:stCondLst>
                        <p:cond delay="indefinite"/>
                      </p:stCondLst>
                      <p:childTnLst>
                        <p:par>
                          <p:cTn id="24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44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 nodeType="clickEffect">
                      <p:stCondLst>
                        <p:cond delay="indefinite"/>
                      </p:stCondLst>
                      <p:childTnLst>
                        <p:par>
                          <p:cTn id="25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51" presetID="21" presetClass="entr" fill="hold" nodeType="clickEffect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id="25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82480" y="40428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Металлы </a:t>
            </a:r>
            <a:br>
              <a:rPr sz="3600"/>
            </a:br>
            <a:r>
              <a:rPr lang="ru-RU" sz="3600" b="1" u="none" strike="noStrike">
                <a:solidFill>
                  <a:srgbClr val="ff6600"/>
                </a:solidFill>
                <a:effectLst/>
                <a:uFillTx/>
                <a:latin typeface="Arial"/>
              </a:rPr>
              <a:t>10:</a:t>
            </a:r>
            <a:br>
              <a:rPr sz="3600"/>
            </a:br>
            <a:endParaRPr lang="ru-RU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1187280" y="1413000"/>
            <a:ext cx="6769440" cy="1295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5000" lnSpcReduction="9999"/>
          </a:bodyPr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254061"/>
                </a:solidFill>
                <a:effectLst/>
                <a:uFillTx/>
                <a:latin typeface="Times New Roman"/>
                <a:ea typeface="Calibri"/>
              </a:rPr>
              <a:t>Металл, при помощи которого можно измерить температуру?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buNone/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8" name="AutoShape 4"/>
          <p:cNvSpPr/>
          <p:nvPr/>
        </p:nvSpPr>
        <p:spPr>
          <a:xfrm>
            <a:off x="8675640" y="6524640"/>
            <a:ext cx="324000" cy="333360"/>
          </a:xfrm>
          <a:custGeom>
            <a:avLst/>
            <a:gdLst>
              <a:gd name="textAreaLeft" fmla="*/ 20880 w 324000"/>
              <a:gd name="textAreaRight" fmla="*/ 303120 w 324000"/>
              <a:gd name="textAreaTop" fmla="*/ 20880 h 333360"/>
              <a:gd name="textAreaBottom" fmla="*/ 312480 h 333360"/>
            </a:gdLst>
            <a:ahLst/>
            <a:cxnLst/>
            <a:rect l="textAreaLeft" t="textAreaTop" r="textAreaRight" b="textAreaBottom"/>
            <a:pathLst>
              <a:path w="21600" h="22223">
                <a:moveTo>
                  <a:pt x="0" y="0"/>
                </a:moveTo>
                <a:lnTo>
                  <a:pt x="21600" y="0"/>
                </a:lnTo>
                <a:lnTo>
                  <a:pt x="21600" y="22223"/>
                </a:lnTo>
                <a:lnTo>
                  <a:pt x="0" y="22223"/>
                </a:lnTo>
                <a:close/>
              </a:path>
              <a:path fill="lightenLess" w="21600" h="22223">
                <a:moveTo>
                  <a:pt x="0" y="0"/>
                </a:moveTo>
                <a:lnTo>
                  <a:pt x="21600" y="0"/>
                </a:lnTo>
                <a:lnTo>
                  <a:pt x="20200" y="1400"/>
                </a:lnTo>
                <a:lnTo>
                  <a:pt x="1400" y="1400"/>
                </a:lnTo>
                <a:close/>
              </a:path>
              <a:path fill="darken" w="21600" h="22223">
                <a:moveTo>
                  <a:pt x="21600" y="0"/>
                </a:moveTo>
                <a:lnTo>
                  <a:pt x="21600" y="22223"/>
                </a:lnTo>
                <a:lnTo>
                  <a:pt x="20200" y="20823"/>
                </a:lnTo>
                <a:lnTo>
                  <a:pt x="20200" y="1400"/>
                </a:lnTo>
                <a:close/>
              </a:path>
              <a:path fill="darkenLess" w="21600" h="22223">
                <a:moveTo>
                  <a:pt x="21600" y="22223"/>
                </a:moveTo>
                <a:lnTo>
                  <a:pt x="0" y="22223"/>
                </a:lnTo>
                <a:lnTo>
                  <a:pt x="1400" y="20823"/>
                </a:lnTo>
                <a:lnTo>
                  <a:pt x="20200" y="20823"/>
                </a:lnTo>
                <a:close/>
              </a:path>
              <a:path fill="lighten" w="21600" h="22223">
                <a:moveTo>
                  <a:pt x="0" y="22223"/>
                </a:moveTo>
                <a:lnTo>
                  <a:pt x="0" y="0"/>
                </a:lnTo>
                <a:lnTo>
                  <a:pt x="1400" y="1400"/>
                </a:lnTo>
                <a:lnTo>
                  <a:pt x="1400" y="20823"/>
                </a:lnTo>
                <a:close/>
              </a:path>
              <a:path fill="darken" w="21600" h="22223">
                <a:moveTo>
                  <a:pt x="10800" y="4149"/>
                </a:moveTo>
                <a:lnTo>
                  <a:pt x="13376" y="6760"/>
                </a:ln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lnTo>
                  <a:pt x="17763" y="11112"/>
                </a:lnTo>
                <a:lnTo>
                  <a:pt x="16109" y="11112"/>
                </a:lnTo>
                <a:lnTo>
                  <a:pt x="16109" y="18301"/>
                </a:lnTo>
                <a:lnTo>
                  <a:pt x="5491" y="18301"/>
                </a:lnTo>
                <a:lnTo>
                  <a:pt x="5491" y="11112"/>
                </a:lnTo>
                <a:lnTo>
                  <a:pt x="3837" y="11112"/>
                </a:lnTo>
                <a:close/>
              </a:path>
              <a:path fill="darkenLess" w="21600" h="22223">
                <a:moveTo>
                  <a:pt x="13376" y="6760"/>
                </a:moveTo>
                <a:lnTo>
                  <a:pt x="13376" y="5019"/>
                </a:lnTo>
                <a:lnTo>
                  <a:pt x="15152" y="5019"/>
                </a:lnTo>
                <a:lnTo>
                  <a:pt x="15152" y="8535"/>
                </a:lnTo>
                <a:close/>
              </a:path>
              <a:path fill="darkenLess" w="21600" h="22223">
                <a:moveTo>
                  <a:pt x="9877" y="14611"/>
                </a:moveTo>
                <a:lnTo>
                  <a:pt x="11723" y="14611"/>
                </a:lnTo>
                <a:lnTo>
                  <a:pt x="11723" y="18301"/>
                </a:lnTo>
                <a:lnTo>
                  <a:pt x="16109" y="18301"/>
                </a:lnTo>
                <a:lnTo>
                  <a:pt x="16109" y="11112"/>
                </a:lnTo>
                <a:lnTo>
                  <a:pt x="5491" y="11112"/>
                </a:lnTo>
                <a:lnTo>
                  <a:pt x="5491" y="18301"/>
                </a:lnTo>
                <a:lnTo>
                  <a:pt x="9877" y="18301"/>
                </a:lnTo>
                <a:close/>
              </a:path>
            </a:pathLst>
          </a:custGeom>
          <a:solidFill>
            <a:srgbClr val="3333cc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WordArt 5"/>
          <p:cNvSpPr txBox="1"/>
          <p:nvPr/>
        </p:nvSpPr>
        <p:spPr>
          <a:xfrm>
            <a:off x="2556000" y="5859360"/>
            <a:ext cx="3816360" cy="998640"/>
          </a:xfrm>
          <a:prstGeom prst="rect">
            <a:avLst/>
          </a:prstGeom>
        </p:spPr>
        <p:txBody>
          <a:bodyPr wrap="none" lIns="90000" rIns="90000" tIns="46800" bIns="46800" anchor="t" anchorCtr="1">
            <a:prstTxWarp prst="textPlain">
              <a:avLst>
                <a:gd name="adj" fmla="val 50000"/>
              </a:avLst>
            </a:prstTxWarp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1800" b="0" i="1" u="none" spc="3" strike="noStrike">
                <a:ln w="0">
                  <a:noFill/>
                </a:ln>
                <a:solidFill>
                  <a:srgbClr val="ff0000"/>
                </a:solidFill>
                <a:effectLst>
                  <a:outerShdw dist="17819" dir="2700000" rotWithShape="0">
                    <a:srgbClr val="c0c0c0">
                      <a:alpha val="80000"/>
                    </a:srgbClr>
                  </a:outerShdw>
                </a:effectLst>
                <a:uFillTx/>
                <a:latin typeface="Comic Sans MS"/>
              </a:rPr>
              <a:t> </a:t>
            </a:r>
            <a:endParaRPr lang="ru-RU" sz="1800" b="0" i="1" u="none" spc="3" strike="noStrike">
              <a:ln w="0">
                <a:noFill/>
              </a:ln>
              <a:solidFill>
                <a:srgbClr val="ff0000"/>
              </a:solidFill>
              <a:effectLst>
                <a:outerShdw dist="17819" dir="2700000" rotWithShape="0">
                  <a:srgbClr val="c0c0c0">
                    <a:alpha val="80000"/>
                  </a:srgbClr>
                </a:outerShdw>
              </a:effectLst>
              <a:uFillTx/>
              <a:latin typeface="Comic Sans MS"/>
              <a:ea typeface="Comic Sans MS"/>
            </a:endParaRPr>
          </a:p>
        </p:txBody>
      </p:sp>
      <p:sp>
        <p:nvSpPr>
          <p:cNvPr id="50" name="Прямоугольник 1"/>
          <p:cNvSpPr/>
          <p:nvPr/>
        </p:nvSpPr>
        <p:spPr>
          <a:xfrm>
            <a:off x="1979640" y="5354640"/>
            <a:ext cx="5256360" cy="100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sp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         </a:t>
            </a:r>
            <a:r>
              <a:rPr lang="ru-RU" sz="6000" b="1" i="1" u="none" strike="noStrike">
                <a:solidFill>
                  <a:srgbClr val="ff0000"/>
                </a:solidFill>
                <a:effectLst/>
                <a:uFillTx/>
                <a:latin typeface="Comic Sans MS"/>
              </a:rPr>
              <a:t>Ртуть</a:t>
            </a:r>
            <a:endParaRPr lang="ru-RU" sz="6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1" name="Rectangle 3"/>
          <p:cNvSpPr/>
          <p:nvPr/>
        </p:nvSpPr>
        <p:spPr>
          <a:xfrm>
            <a:off x="3479760" y="7978680"/>
            <a:ext cx="7308720" cy="193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t">
            <a:normAutofit/>
          </a:bodyPr>
          <a:p>
            <a:pPr marL="343080" indent="-343080" algn="ctr">
              <a:lnSpc>
                <a:spcPct val="80000"/>
              </a:lnSpc>
              <a:spcBef>
                <a:spcPts val="1001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lang="ru-RU" sz="4000" b="1" u="none" strike="noStrike">
                <a:solidFill>
                  <a:srgbClr val="254061"/>
                </a:solidFill>
                <a:effectLst/>
                <a:uFillTx/>
                <a:latin typeface="Times New Roman"/>
                <a:ea typeface="Calibri"/>
              </a:rPr>
              <a:t>Металл, при помощи которого можно измерить температуру?</a:t>
            </a: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3080" indent="-343080" algn="ctr">
              <a:lnSpc>
                <a:spcPct val="80000"/>
              </a:lnSpc>
              <a:spcBef>
                <a:spcPts val="1001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lang="ru-RU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52" name="Picture 8" descr="https://avatars.mds.yandex.net/i?id=4cfbaee57e1057506974ca7113e695cc94672cfd-9151820-images-thumbs&amp;n=13"/>
          <p:cNvPicPr/>
          <p:nvPr/>
        </p:nvPicPr>
        <p:blipFill>
          <a:blip r:embed="rId1"/>
          <a:stretch/>
        </p:blipFill>
        <p:spPr>
          <a:xfrm>
            <a:off x="2870280" y="2957400"/>
            <a:ext cx="3654360" cy="2132280"/>
          </a:xfrm>
          <a:prstGeom prst="rect">
            <a:avLst/>
          </a:prstGeom>
          <a:noFill/>
          <a:ln w="0">
            <a:noFill/>
          </a:ln>
        </p:spPr>
      </p:pic>
    </p:spTree>
  </p:cSld>
  <p:transition spd="slow">
    <p:wheel/>
  </p:transition>
  <p:timing>
    <p:tnLst>
      <p:par>
        <p:cTn id="254" dur="indefinite" restart="never" nodeType="tmRoot">
          <p:childTnLst>
            <p:seq>
              <p:cTn id="255" dur="indefinite" nodeType="mainSeq">
                <p:childTnLst>
                  <p:par>
                    <p:cTn id="256" fill="hold" nodeType="clickEffect">
                      <p:stCondLst>
                        <p:cond delay="indefinite"/>
                      </p:stCondLst>
                      <p:childTnLst>
                        <p:par>
                          <p:cTn id="257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58" presetID="53" presetClass="entr" fill="hold" nodeType="clickEffect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6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 nodeType="clickEffect">
                      <p:stCondLst>
                        <p:cond delay="indefinite"/>
                      </p:stCondLst>
                      <p:childTnLst>
                        <p:par>
                          <p:cTn id="26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65" presetID="21" presetClass="entr" fill="hold" nodeType="clickEffect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id="26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 nodeType="clickEffect">
                      <p:stCondLst>
                        <p:cond delay="indefinite"/>
                      </p:stCondLst>
                      <p:childTnLst>
                        <p:par>
                          <p:cTn id="26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 nodeType="clickEffect">
                      <p:stCondLst>
                        <p:cond delay="indefinite"/>
                      </p:stCondLst>
                      <p:childTnLst>
                        <p:par>
                          <p:cTn id="273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74" presetID="2" presetClass="entr" fill="hold" nodeType="clickEffect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 nodeType="clickEffect">
                      <p:stCondLst>
                        <p:cond delay="indefinite"/>
                      </p:stCondLst>
                      <p:childTnLst>
                        <p:par>
                          <p:cTn id="27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80" presetID="21" presetClass="entr" fill="hold" nodeType="clickEffect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 additive="repl">
                                        <p:cTn id="2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</TotalTime>
  <Application>LibreOffice/25.8.4.2$Windows_X86_64 LibreOffice_project/290daaa01b999472f0c7a3890eb6a550fd74c6df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2008-05-17T19:31:23Z</dcterms:created>
  <dc:creator>www.PHILka.RU</dc:creator>
  <dc:description/>
  <dc:language>ru-RU</dc:language>
  <cp:lastModifiedBy/>
  <dcterms:modified xsi:type="dcterms:W3CDTF">2026-01-28T11:42:01Z</dcterms:modified>
  <cp:revision>113</cp:revision>
  <dc:subject/>
  <dc:title>«Своя игра»</dc:title>
</cp:coreProperties>
</file>